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696" r:id="rId5"/>
  </p:sldMasterIdLst>
  <p:notesMasterIdLst>
    <p:notesMasterId r:id="rId53"/>
  </p:notesMasterIdLst>
  <p:handoutMasterIdLst>
    <p:handoutMasterId r:id="rId54"/>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62" d="100"/>
          <a:sy n="62" d="100"/>
        </p:scale>
        <p:origin x="1224"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2/23/2025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87674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2/23/2025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7709191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2/23/2025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3969911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2/23/2025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6185675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2/23/2025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7536755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2/23/2025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601134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2/23/2025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6147456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2/23/2025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022260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2/23/2025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363647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2/23/2025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7106858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2396528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5011413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6865162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601575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7629598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2/23/2025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41152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2/23/2025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552393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858897446"/>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1715626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50635805"/>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theme" Target="../theme/theme2.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2/23/2025</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3574009588"/>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2.xml"/><Relationship Id="rId4" Type="http://schemas.openxmlformats.org/officeDocument/2006/relationships/image" Target="../media/image16.png"/></Relationships>
</file>

<file path=ppt/slides/_rels/slide4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Maali </a:t>
            </a:r>
            <a:r>
              <a:rPr lang="en-US" dirty="0" err="1">
                <a:solidFill>
                  <a:schemeClr val="bg2"/>
                </a:solidFill>
                <a:latin typeface="Abadi"/>
                <a:ea typeface="SF Pro" pitchFamily="2" charset="0"/>
                <a:cs typeface="SF Pro" pitchFamily="2" charset="0"/>
              </a:rPr>
              <a:t>Alkhaldi</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23 Feb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4851400" cy="4351338"/>
          </a:xfrm>
          <a:prstGeom prst="rect">
            <a:avLst/>
          </a:prstGeom>
        </p:spPr>
        <p:txBody>
          <a:bodyPr/>
          <a:lstStyle/>
          <a:p>
            <a:r>
              <a:rPr lang="en-US" sz="1800" dirty="0">
                <a:solidFill>
                  <a:schemeClr val="accent3">
                    <a:lumMod val="25000"/>
                  </a:schemeClr>
                </a:solidFill>
                <a:latin typeface="Abadi" panose="020B0604020104020204" pitchFamily="34" charset="0"/>
              </a:rPr>
              <a:t>In the data wrangling phase, raw data from both API and web scraping was cleaned and formatted to prepare it for analysis. This involved handling missing or null values, filtering out irrelevant records (e.g., removing Falcon 1 launches), and converting categorical variables into numeric representations using one-hot encoding. The dataset was further refined by extracting and normalizing additional information such as payload mass, rocket IDs, and launch success outcomes, ensuring it was structured and ready for predictive modeling and visualization.</a:t>
            </a:r>
            <a:endParaRPr lang="en-US" sz="2000"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050" name="Picture 2">
            <a:extLst>
              <a:ext uri="{FF2B5EF4-FFF2-40B4-BE49-F238E27FC236}">
                <a16:creationId xmlns:a16="http://schemas.microsoft.com/office/drawing/2014/main" id="{8E4F309B-3407-C42D-7C81-27A814EAA4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4465" y="1592496"/>
            <a:ext cx="5940613" cy="3928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623570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During the EDA, various visualizations were created to explore relationships within the dataset. These included:</a:t>
            </a:r>
          </a:p>
          <a:p>
            <a:pPr>
              <a:lnSpc>
                <a:spcPct val="100000"/>
              </a:lnSpc>
              <a:spcBef>
                <a:spcPts val="1400"/>
              </a:spcBef>
            </a:pPr>
            <a:r>
              <a:rPr lang="en-US" sz="1800" dirty="0">
                <a:solidFill>
                  <a:schemeClr val="accent3">
                    <a:lumMod val="25000"/>
                  </a:schemeClr>
                </a:solidFill>
                <a:latin typeface="Abadi" panose="020B0604020104020204" pitchFamily="34" charset="0"/>
              </a:rPr>
              <a:t>Bar charts to visualize the success rates of different launch sites and orbit types.</a:t>
            </a:r>
          </a:p>
          <a:p>
            <a:pPr>
              <a:lnSpc>
                <a:spcPct val="100000"/>
              </a:lnSpc>
              <a:spcBef>
                <a:spcPts val="1400"/>
              </a:spcBef>
            </a:pPr>
            <a:r>
              <a:rPr lang="en-US" sz="1800" dirty="0">
                <a:solidFill>
                  <a:schemeClr val="accent3">
                    <a:lumMod val="25000"/>
                  </a:schemeClr>
                </a:solidFill>
                <a:latin typeface="Abadi" panose="020B0604020104020204" pitchFamily="34" charset="0"/>
              </a:rPr>
              <a:t>Scatter plots to examine the correlation between payload mass and orbit type.</a:t>
            </a:r>
          </a:p>
          <a:p>
            <a:pPr>
              <a:lnSpc>
                <a:spcPct val="100000"/>
              </a:lnSpc>
              <a:spcBef>
                <a:spcPts val="1400"/>
              </a:spcBef>
            </a:pPr>
            <a:r>
              <a:rPr lang="en-US" sz="1800" dirty="0">
                <a:solidFill>
                  <a:schemeClr val="accent3">
                    <a:lumMod val="25000"/>
                  </a:schemeClr>
                </a:solidFill>
                <a:latin typeface="Abadi" panose="020B0604020104020204" pitchFamily="34" charset="0"/>
              </a:rPr>
              <a:t>Line charts to analyze launch success trends over time.</a:t>
            </a:r>
          </a:p>
          <a:p>
            <a:pPr>
              <a:lnSpc>
                <a:spcPct val="100000"/>
              </a:lnSpc>
              <a:spcBef>
                <a:spcPts val="1400"/>
              </a:spcBef>
            </a:pPr>
            <a:r>
              <a:rPr lang="en-US" sz="1800" dirty="0">
                <a:solidFill>
                  <a:schemeClr val="accent3">
                    <a:lumMod val="25000"/>
                  </a:schemeClr>
                </a:solidFill>
                <a:latin typeface="Abadi" panose="020B0604020104020204" pitchFamily="34" charset="0"/>
              </a:rPr>
              <a:t>Pie charts to visualize the proportion of successful and unsuccessful launches per site.</a:t>
            </a:r>
            <a:endParaRPr lang="en-US" sz="20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26FBE816-4115-FD2A-70B2-751E6D14AEFD}"/>
              </a:ext>
            </a:extLst>
          </p:cNvPr>
          <p:cNvPicPr>
            <a:picLocks noChangeAspect="1"/>
          </p:cNvPicPr>
          <p:nvPr/>
        </p:nvPicPr>
        <p:blipFill>
          <a:blip r:embed="rId3"/>
          <a:stretch>
            <a:fillRect/>
          </a:stretch>
        </p:blipFill>
        <p:spPr>
          <a:xfrm>
            <a:off x="6933348" y="1546579"/>
            <a:ext cx="4043986" cy="2281501"/>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06575"/>
            <a:ext cx="9745663" cy="4351338"/>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SQL queries I performed during the EDA:</a:t>
            </a:r>
          </a:p>
          <a:p>
            <a:pPr>
              <a:lnSpc>
                <a:spcPct val="100000"/>
              </a:lnSpc>
              <a:spcBef>
                <a:spcPts val="1400"/>
              </a:spcBef>
            </a:pPr>
            <a:r>
              <a:rPr lang="en-US" sz="2000" dirty="0">
                <a:solidFill>
                  <a:schemeClr val="accent3">
                    <a:lumMod val="25000"/>
                  </a:schemeClr>
                </a:solidFill>
                <a:latin typeface="Abadi" panose="020B0604020104020204" pitchFamily="34" charset="0"/>
              </a:rPr>
              <a:t>Count of launches per site: Identified how many launches occurred at each site.</a:t>
            </a:r>
          </a:p>
          <a:p>
            <a:pPr>
              <a:lnSpc>
                <a:spcPct val="100000"/>
              </a:lnSpc>
              <a:spcBef>
                <a:spcPts val="1400"/>
              </a:spcBef>
            </a:pPr>
            <a:r>
              <a:rPr lang="en-US" sz="2000" dirty="0">
                <a:solidFill>
                  <a:schemeClr val="accent3">
                    <a:lumMod val="25000"/>
                  </a:schemeClr>
                </a:solidFill>
                <a:latin typeface="Abadi" panose="020B0604020104020204" pitchFamily="34" charset="0"/>
              </a:rPr>
              <a:t>Occurrences of each orbit type: Calculated the distribution of different orbit types across launches.</a:t>
            </a:r>
          </a:p>
          <a:p>
            <a:pPr>
              <a:lnSpc>
                <a:spcPct val="100000"/>
              </a:lnSpc>
              <a:spcBef>
                <a:spcPts val="1400"/>
              </a:spcBef>
            </a:pPr>
            <a:r>
              <a:rPr lang="en-US" sz="2000" dirty="0">
                <a:solidFill>
                  <a:schemeClr val="accent3">
                    <a:lumMod val="25000"/>
                  </a:schemeClr>
                </a:solidFill>
                <a:latin typeface="Abadi" panose="020B0604020104020204" pitchFamily="34" charset="0"/>
              </a:rPr>
              <a:t>Success rate by orbit type: Analyzed the success rate of launches grouped by orbit type.</a:t>
            </a:r>
          </a:p>
          <a:p>
            <a:pPr>
              <a:lnSpc>
                <a:spcPct val="100000"/>
              </a:lnSpc>
              <a:spcBef>
                <a:spcPts val="1400"/>
              </a:spcBef>
            </a:pPr>
            <a:r>
              <a:rPr lang="en-US" sz="2000" dirty="0">
                <a:solidFill>
                  <a:schemeClr val="accent3">
                    <a:lumMod val="25000"/>
                  </a:schemeClr>
                </a:solidFill>
                <a:latin typeface="Abadi" panose="020B0604020104020204" pitchFamily="34" charset="0"/>
              </a:rPr>
              <a:t>Landing outcomes grouped by site: Aggregated landing outcomes (successful or unsuccessful) for each launch site.</a:t>
            </a:r>
          </a:p>
          <a:p>
            <a:pPr>
              <a:lnSpc>
                <a:spcPct val="100000"/>
              </a:lnSpc>
              <a:spcBef>
                <a:spcPts val="1400"/>
              </a:spcBef>
            </a:pPr>
            <a:r>
              <a:rPr lang="en-US" sz="2000" dirty="0">
                <a:solidFill>
                  <a:schemeClr val="accent3">
                    <a:lumMod val="25000"/>
                  </a:schemeClr>
                </a:solidFill>
                <a:latin typeface="Abadi" panose="020B0604020104020204" pitchFamily="34" charset="0"/>
              </a:rPr>
              <a:t>These queries helped identify trends and patterns that were crucial for feature engineering and predictive analysis</a:t>
            </a:r>
            <a:r>
              <a:rPr lang="en-US" sz="2200" dirty="0">
                <a:solidFill>
                  <a:schemeClr val="accent3">
                    <a:lumMod val="25000"/>
                  </a:schemeClr>
                </a:solidFill>
                <a:latin typeface="Abadi" panose="020B0604020104020204" pitchFamily="34" charset="0"/>
              </a:rPr>
              <a:t>.</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74838"/>
            <a:ext cx="10515600" cy="4351337"/>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the Folium map, I added several objects to visualize launch sites and outcomes:</a:t>
            </a:r>
          </a:p>
          <a:p>
            <a:pPr>
              <a:lnSpc>
                <a:spcPct val="100000"/>
              </a:lnSpc>
              <a:spcBef>
                <a:spcPts val="1400"/>
              </a:spcBef>
            </a:pPr>
            <a:r>
              <a:rPr lang="en-US" sz="1800" dirty="0">
                <a:solidFill>
                  <a:schemeClr val="accent3">
                    <a:lumMod val="25000"/>
                  </a:schemeClr>
                </a:solidFill>
                <a:latin typeface="Abadi" panose="020B0604020104020204" pitchFamily="34" charset="0"/>
              </a:rPr>
              <a:t>Markers: To represent each launch site’s geographic location.</a:t>
            </a:r>
          </a:p>
          <a:p>
            <a:pPr>
              <a:lnSpc>
                <a:spcPct val="100000"/>
              </a:lnSpc>
              <a:spcBef>
                <a:spcPts val="1400"/>
              </a:spcBef>
            </a:pPr>
            <a:r>
              <a:rPr lang="en-US" sz="1800" dirty="0">
                <a:solidFill>
                  <a:schemeClr val="accent3">
                    <a:lumMod val="25000"/>
                  </a:schemeClr>
                </a:solidFill>
                <a:latin typeface="Abadi" panose="020B0604020104020204" pitchFamily="34" charset="0"/>
              </a:rPr>
              <a:t>Circles: Indicating the proximity areas around each launch site for visualizing distance effects.</a:t>
            </a:r>
          </a:p>
          <a:p>
            <a:pPr>
              <a:lnSpc>
                <a:spcPct val="100000"/>
              </a:lnSpc>
              <a:spcBef>
                <a:spcPts val="1400"/>
              </a:spcBef>
            </a:pPr>
            <a:r>
              <a:rPr lang="en-US" sz="1800" dirty="0">
                <a:solidFill>
                  <a:schemeClr val="accent3">
                    <a:lumMod val="25000"/>
                  </a:schemeClr>
                </a:solidFill>
                <a:latin typeface="Abadi" panose="020B0604020104020204" pitchFamily="34" charset="0"/>
              </a:rPr>
              <a:t>Lines: Showing the trajectory paths between launch sites and landing zones, emphasizing rocket paths.</a:t>
            </a:r>
          </a:p>
          <a:p>
            <a:pPr>
              <a:lnSpc>
                <a:spcPct val="100000"/>
              </a:lnSpc>
              <a:spcBef>
                <a:spcPts val="1400"/>
              </a:spcBef>
            </a:pPr>
            <a:r>
              <a:rPr lang="en-US" sz="1800" dirty="0">
                <a:solidFill>
                  <a:schemeClr val="accent3">
                    <a:lumMod val="25000"/>
                  </a:schemeClr>
                </a:solidFill>
                <a:latin typeface="Abadi" panose="020B0604020104020204" pitchFamily="34" charset="0"/>
              </a:rPr>
              <a:t>Popup labels: Displaying additional details like the success/failure of launches at each site.</a:t>
            </a:r>
            <a:endParaRPr lang="en-US" sz="2000"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vert="horz" lIns="91440" tIns="45720" rIns="91440" bIns="45720" rtlCol="0" anchor="t">
            <a:normAutofit/>
          </a:bodyPr>
          <a:lstStyle/>
          <a:p>
            <a:pPr marL="0" indent="0">
              <a:buNone/>
            </a:pPr>
            <a:r>
              <a:rPr lang="en-US" dirty="0"/>
              <a:t>I added the following plots and interactions:</a:t>
            </a:r>
          </a:p>
          <a:p>
            <a:endParaRPr lang="en-US" dirty="0"/>
          </a:p>
          <a:p>
            <a:r>
              <a:rPr lang="en-US" sz="2000" dirty="0"/>
              <a:t>Pie Chart: To visualize launch success and failure rates based on the selected site.</a:t>
            </a:r>
          </a:p>
          <a:p>
            <a:r>
              <a:rPr lang="en-US" sz="2000" dirty="0"/>
              <a:t>Scatter Plot: To analyze the relationship between payload mass and success/failure.</a:t>
            </a:r>
          </a:p>
          <a:p>
            <a:r>
              <a:rPr lang="en-US" sz="2000" dirty="0"/>
              <a:t>Dropdown: To allow users to select a launch site and dynamically update the charts.</a:t>
            </a:r>
          </a:p>
          <a:p>
            <a:r>
              <a:rPr lang="en-US" sz="2000" dirty="0"/>
              <a:t>Range Slider: For selecting payload mass ranges and updating the scatter plot accordingly.</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6777038" cy="4351338"/>
          </a:xfrm>
          <a:prstGeom prst="rect">
            <a:avLst/>
          </a:prstGeom>
        </p:spPr>
        <p:txBody>
          <a:bodyPr>
            <a:normAutofit lnSpcReduction="10000"/>
          </a:bodyPr>
          <a:lstStyle/>
          <a:p>
            <a:pPr>
              <a:lnSpc>
                <a:spcPct val="100000"/>
              </a:lnSpc>
              <a:spcBef>
                <a:spcPts val="1400"/>
              </a:spcBef>
            </a:pPr>
            <a:r>
              <a:rPr lang="en-US" sz="2000" dirty="0">
                <a:solidFill>
                  <a:schemeClr val="accent3">
                    <a:lumMod val="25000"/>
                  </a:schemeClr>
                </a:solidFill>
                <a:latin typeface="Abadi" panose="020B0604020104020204" pitchFamily="34" charset="0"/>
              </a:rPr>
              <a:t>Loaded the data using </a:t>
            </a:r>
            <a:r>
              <a:rPr lang="en-US" sz="2000" dirty="0" err="1">
                <a:solidFill>
                  <a:schemeClr val="accent3">
                    <a:lumMod val="25000"/>
                  </a:schemeClr>
                </a:solidFill>
                <a:latin typeface="Abadi" panose="020B0604020104020204" pitchFamily="34" charset="0"/>
              </a:rPr>
              <a:t>numpy</a:t>
            </a:r>
            <a:r>
              <a:rPr lang="en-US" sz="2000" dirty="0">
                <a:solidFill>
                  <a:schemeClr val="accent3">
                    <a:lumMod val="25000"/>
                  </a:schemeClr>
                </a:solidFill>
                <a:latin typeface="Abadi" panose="020B0604020104020204" pitchFamily="34" charset="0"/>
              </a:rPr>
              <a:t> and pandas.</a:t>
            </a:r>
          </a:p>
          <a:p>
            <a:pPr>
              <a:lnSpc>
                <a:spcPct val="100000"/>
              </a:lnSpc>
              <a:spcBef>
                <a:spcPts val="1400"/>
              </a:spcBef>
            </a:pPr>
            <a:r>
              <a:rPr lang="en-US" sz="2000" dirty="0">
                <a:solidFill>
                  <a:schemeClr val="accent3">
                    <a:lumMod val="25000"/>
                  </a:schemeClr>
                </a:solidFill>
                <a:latin typeface="Abadi" panose="020B0604020104020204" pitchFamily="34" charset="0"/>
              </a:rPr>
              <a:t>Preprocessed the data, including splitting it into training and testing sets.</a:t>
            </a:r>
          </a:p>
          <a:p>
            <a:pPr>
              <a:lnSpc>
                <a:spcPct val="100000"/>
              </a:lnSpc>
              <a:spcBef>
                <a:spcPts val="1400"/>
              </a:spcBef>
            </a:pPr>
            <a:r>
              <a:rPr lang="en-US" sz="2000" dirty="0">
                <a:solidFill>
                  <a:schemeClr val="accent3">
                    <a:lumMod val="25000"/>
                  </a:schemeClr>
                </a:solidFill>
                <a:latin typeface="Abadi" panose="020B0604020104020204" pitchFamily="34" charset="0"/>
              </a:rPr>
              <a:t>Built and fine-tuned machine learning models using </a:t>
            </a:r>
            <a:r>
              <a:rPr lang="en-US" sz="2000" dirty="0" err="1">
                <a:solidFill>
                  <a:schemeClr val="accent3">
                    <a:lumMod val="25000"/>
                  </a:schemeClr>
                </a:solidFill>
                <a:latin typeface="Abadi" panose="020B0604020104020204" pitchFamily="34" charset="0"/>
              </a:rPr>
              <a:t>GridSearchCV</a:t>
            </a:r>
            <a:r>
              <a:rPr lang="en-US" sz="2000" dirty="0">
                <a:solidFill>
                  <a:schemeClr val="accent3">
                    <a:lumMod val="25000"/>
                  </a:schemeClr>
                </a:solidFill>
                <a:latin typeface="Abadi" panose="020B0604020104020204" pitchFamily="34" charset="0"/>
              </a:rPr>
              <a:t> for hyperparameter optimization.</a:t>
            </a:r>
          </a:p>
          <a:p>
            <a:pPr>
              <a:lnSpc>
                <a:spcPct val="100000"/>
              </a:lnSpc>
              <a:spcBef>
                <a:spcPts val="1400"/>
              </a:spcBef>
            </a:pPr>
            <a:r>
              <a:rPr lang="en-US" sz="2000" dirty="0">
                <a:solidFill>
                  <a:schemeClr val="accent3">
                    <a:lumMod val="25000"/>
                  </a:schemeClr>
                </a:solidFill>
                <a:latin typeface="Abadi" panose="020B0604020104020204" pitchFamily="34" charset="0"/>
              </a:rPr>
              <a:t>Evaluated models using accuracy as the metric.</a:t>
            </a:r>
          </a:p>
          <a:p>
            <a:pPr>
              <a:lnSpc>
                <a:spcPct val="100000"/>
              </a:lnSpc>
              <a:spcBef>
                <a:spcPts val="1400"/>
              </a:spcBef>
            </a:pPr>
            <a:r>
              <a:rPr lang="en-US" sz="2000" dirty="0">
                <a:solidFill>
                  <a:schemeClr val="accent3">
                    <a:lumMod val="25000"/>
                  </a:schemeClr>
                </a:solidFill>
                <a:latin typeface="Abadi" panose="020B0604020104020204" pitchFamily="34" charset="0"/>
              </a:rPr>
              <a:t>Improved the model with feature engineering and algorithm tuning.</a:t>
            </a:r>
          </a:p>
          <a:p>
            <a:pPr>
              <a:lnSpc>
                <a:spcPct val="100000"/>
              </a:lnSpc>
              <a:spcBef>
                <a:spcPts val="1400"/>
              </a:spcBef>
            </a:pPr>
            <a:r>
              <a:rPr lang="en-US" sz="2000" dirty="0">
                <a:solidFill>
                  <a:schemeClr val="accent3">
                    <a:lumMod val="25000"/>
                  </a:schemeClr>
                </a:solidFill>
                <a:latin typeface="Abadi" panose="020B0604020104020204" pitchFamily="34" charset="0"/>
              </a:rPr>
              <a:t>Identified the best-performing classification model based on accuracy and performance.</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822450"/>
            <a:ext cx="3932238"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a:t>
            </a:r>
            <a:r>
              <a:rPr lang="en-US" sz="2200" dirty="0" err="1">
                <a:solidFill>
                  <a:schemeClr val="accent3">
                    <a:lumMod val="25000"/>
                  </a:schemeClr>
                </a:solidFill>
                <a:latin typeface="Abadi" panose="020B0604020104020204" pitchFamily="34" charset="0"/>
              </a:rPr>
              <a:t>plo</a:t>
            </a:r>
            <a:r>
              <a:rPr lang="en-US" sz="2200" dirty="0">
                <a:solidFill>
                  <a:schemeClr val="accent3">
                    <a:lumMod val="25000"/>
                  </a:schemeClr>
                </a:solidFill>
                <a:latin typeface="Abadi" panose="020B0604020104020204" pitchFamily="34" charset="0"/>
              </a:rPr>
              <a: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FEEE3CA8-4A79-B74F-070B-9BD632D7C35A}"/>
              </a:ext>
            </a:extLst>
          </p:cNvPr>
          <p:cNvPicPr>
            <a:picLocks noChangeAspect="1"/>
          </p:cNvPicPr>
          <p:nvPr/>
        </p:nvPicPr>
        <p:blipFill>
          <a:blip r:embed="rId3"/>
          <a:stretch>
            <a:fillRect/>
          </a:stretch>
        </p:blipFill>
        <p:spPr>
          <a:xfrm>
            <a:off x="1038386" y="3342552"/>
            <a:ext cx="9828752" cy="268302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70100"/>
            <a:ext cx="5878513"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grater the payload the higher the launch site will success </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EAD0EEAF-9F9A-E0A2-6F13-3AB2B2271770}"/>
              </a:ext>
            </a:extLst>
          </p:cNvPr>
          <p:cNvPicPr>
            <a:picLocks noChangeAspect="1"/>
          </p:cNvPicPr>
          <p:nvPr/>
        </p:nvPicPr>
        <p:blipFill>
          <a:blip r:embed="rId3"/>
          <a:stretch>
            <a:fillRect/>
          </a:stretch>
        </p:blipFill>
        <p:spPr>
          <a:xfrm>
            <a:off x="1272683" y="3063651"/>
            <a:ext cx="8592749" cy="3162741"/>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828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088C93EF-8D58-6D76-A249-B9CB705D8BFB}"/>
              </a:ext>
            </a:extLst>
          </p:cNvPr>
          <p:cNvPicPr>
            <a:picLocks noChangeAspect="1"/>
          </p:cNvPicPr>
          <p:nvPr/>
        </p:nvPicPr>
        <p:blipFill>
          <a:blip r:embed="rId3"/>
          <a:stretch>
            <a:fillRect/>
          </a:stretch>
        </p:blipFill>
        <p:spPr>
          <a:xfrm>
            <a:off x="5095930" y="2082114"/>
            <a:ext cx="5938864" cy="325636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701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DBE62A09-1F82-B7B5-7EAF-3F443FE187EB}"/>
              </a:ext>
            </a:extLst>
          </p:cNvPr>
          <p:cNvPicPr>
            <a:picLocks noChangeAspect="1"/>
          </p:cNvPicPr>
          <p:nvPr/>
        </p:nvPicPr>
        <p:blipFill>
          <a:blip r:embed="rId3"/>
          <a:stretch>
            <a:fillRect/>
          </a:stretch>
        </p:blipFill>
        <p:spPr>
          <a:xfrm>
            <a:off x="770011" y="3243885"/>
            <a:ext cx="10383699" cy="278168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642820" y="884299"/>
            <a:ext cx="477347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70A5DD5-5B6F-FA5E-39C4-87E1159E7C01}"/>
              </a:ext>
            </a:extLst>
          </p:cNvPr>
          <p:cNvPicPr>
            <a:picLocks noChangeAspect="1"/>
          </p:cNvPicPr>
          <p:nvPr/>
        </p:nvPicPr>
        <p:blipFill>
          <a:blip r:embed="rId3"/>
          <a:stretch>
            <a:fillRect/>
          </a:stretch>
        </p:blipFill>
        <p:spPr>
          <a:xfrm>
            <a:off x="551676" y="3235125"/>
            <a:ext cx="11088647" cy="299126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701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B7404C16-D0C9-FCAA-C8FB-468A01898FEA}"/>
              </a:ext>
            </a:extLst>
          </p:cNvPr>
          <p:cNvPicPr>
            <a:picLocks noChangeAspect="1"/>
          </p:cNvPicPr>
          <p:nvPr/>
        </p:nvPicPr>
        <p:blipFill>
          <a:blip r:embed="rId3"/>
          <a:stretch>
            <a:fillRect/>
          </a:stretch>
        </p:blipFill>
        <p:spPr>
          <a:xfrm>
            <a:off x="4854494" y="1932012"/>
            <a:ext cx="6431117" cy="3622269"/>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38481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a:extLst>
              <a:ext uri="{FF2B5EF4-FFF2-40B4-BE49-F238E27FC236}">
                <a16:creationId xmlns:a16="http://schemas.microsoft.com/office/drawing/2014/main" id="{ECEE54FE-858F-2018-6D92-2E6DC1D892EC}"/>
              </a:ext>
            </a:extLst>
          </p:cNvPr>
          <p:cNvPicPr>
            <a:picLocks noChangeAspect="1"/>
          </p:cNvPicPr>
          <p:nvPr/>
        </p:nvPicPr>
        <p:blipFill>
          <a:blip r:embed="rId3"/>
          <a:stretch>
            <a:fillRect/>
          </a:stretch>
        </p:blipFill>
        <p:spPr>
          <a:xfrm>
            <a:off x="4878037" y="1598265"/>
            <a:ext cx="6407574" cy="3916741"/>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01857" y="0"/>
            <a:ext cx="667976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A7065DC8-8402-8851-3403-500F2DC2EEF3}"/>
              </a:ext>
            </a:extLst>
          </p:cNvPr>
          <p:cNvPicPr>
            <a:picLocks noChangeAspect="1"/>
          </p:cNvPicPr>
          <p:nvPr/>
        </p:nvPicPr>
        <p:blipFill>
          <a:blip r:embed="rId3"/>
          <a:stretch>
            <a:fillRect/>
          </a:stretch>
        </p:blipFill>
        <p:spPr>
          <a:xfrm>
            <a:off x="770011" y="3003362"/>
            <a:ext cx="9678751" cy="269595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4434" y="95902"/>
            <a:ext cx="3522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07343DA7-6AF2-691B-4CB9-72C9B3F6810E}"/>
              </a:ext>
            </a:extLst>
          </p:cNvPr>
          <p:cNvPicPr>
            <a:picLocks noChangeAspect="1"/>
          </p:cNvPicPr>
          <p:nvPr/>
        </p:nvPicPr>
        <p:blipFill>
          <a:blip r:embed="rId3"/>
          <a:stretch>
            <a:fillRect/>
          </a:stretch>
        </p:blipFill>
        <p:spPr>
          <a:xfrm>
            <a:off x="2684935" y="3243950"/>
            <a:ext cx="8307543" cy="225794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19051" y="-102317"/>
            <a:ext cx="4700588"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D52BBABF-7BBC-2DAE-1A41-FB78E2AB3C7D}"/>
              </a:ext>
            </a:extLst>
          </p:cNvPr>
          <p:cNvPicPr>
            <a:picLocks noChangeAspect="1"/>
          </p:cNvPicPr>
          <p:nvPr/>
        </p:nvPicPr>
        <p:blipFill>
          <a:blip r:embed="rId3"/>
          <a:stretch>
            <a:fillRect/>
          </a:stretch>
        </p:blipFill>
        <p:spPr>
          <a:xfrm>
            <a:off x="948398" y="3059005"/>
            <a:ext cx="10027700" cy="268954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404971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BCD21EFB-8292-ACF1-697E-E3247FD339A4}"/>
              </a:ext>
            </a:extLst>
          </p:cNvPr>
          <p:cNvPicPr>
            <a:picLocks noChangeAspect="1"/>
          </p:cNvPicPr>
          <p:nvPr/>
        </p:nvPicPr>
        <p:blipFill>
          <a:blip r:embed="rId3"/>
          <a:stretch>
            <a:fillRect/>
          </a:stretch>
        </p:blipFill>
        <p:spPr>
          <a:xfrm>
            <a:off x="2557529" y="3429000"/>
            <a:ext cx="8486077" cy="250939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2BB6E3BB-163F-14AC-1C03-A6CBB661328B}"/>
              </a:ext>
            </a:extLst>
          </p:cNvPr>
          <p:cNvPicPr>
            <a:picLocks noChangeAspect="1"/>
          </p:cNvPicPr>
          <p:nvPr/>
        </p:nvPicPr>
        <p:blipFill>
          <a:blip r:embed="rId3"/>
          <a:stretch>
            <a:fillRect/>
          </a:stretch>
        </p:blipFill>
        <p:spPr>
          <a:xfrm>
            <a:off x="770010" y="2766573"/>
            <a:ext cx="10460985" cy="300875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526942" y="1627323"/>
            <a:ext cx="10058400" cy="4398250"/>
          </a:xfrm>
          <a:prstGeom prst="rect">
            <a:avLst/>
          </a:prstGeom>
        </p:spPr>
        <p:txBody>
          <a:bodyPr lIns="91440" tIns="45720" rIns="91440" bIns="45720" anchor="t">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Data Collection: Used SpaceX API and web scraping to gather Falcon 9 launch data.</a:t>
            </a:r>
          </a:p>
          <a:p>
            <a:pPr>
              <a:lnSpc>
                <a:spcPct val="100000"/>
              </a:lnSpc>
              <a:spcBef>
                <a:spcPts val="1400"/>
              </a:spcBef>
            </a:pPr>
            <a:r>
              <a:rPr lang="en-US" sz="2200" dirty="0">
                <a:solidFill>
                  <a:schemeClr val="accent3">
                    <a:lumMod val="25000"/>
                  </a:schemeClr>
                </a:solidFill>
                <a:latin typeface="Abadi" panose="020B0604020104020204" pitchFamily="34" charset="0"/>
              </a:rPr>
              <a:t>Data Wrangling: Cleaned the data, handled null values, and transformed categorical features into numerical ones using One-Hot Encoding.</a:t>
            </a:r>
          </a:p>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(EDA): Identified relationships between launch success and features such as payload mass, orbit type, and launch site.</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Built machine learning models (Logistic Regression, Decision Trees, etc.) to predict landing success.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Visualizations: Created interactive maps and dashboards for deeper insights.</a:t>
            </a:r>
          </a:p>
          <a:p>
            <a:pPr>
              <a:lnSpc>
                <a:spcPct val="100000"/>
              </a:lnSpc>
              <a:spcBef>
                <a:spcPts val="1400"/>
              </a:spcBef>
            </a:pPr>
            <a:r>
              <a:rPr lang="en-US" sz="2200" b="1" dirty="0">
                <a:solidFill>
                  <a:schemeClr val="accent3">
                    <a:lumMod val="25000"/>
                  </a:schemeClr>
                </a:solidFill>
                <a:latin typeface="Abadi" panose="020B0604020104020204" pitchFamily="34" charset="0"/>
              </a:rPr>
              <a:t>Summary of Results:</a:t>
            </a:r>
          </a:p>
          <a:p>
            <a:pPr>
              <a:lnSpc>
                <a:spcPct val="100000"/>
              </a:lnSpc>
              <a:spcBef>
                <a:spcPts val="1400"/>
              </a:spcBef>
            </a:pPr>
            <a:r>
              <a:rPr lang="en-US" sz="2200" dirty="0">
                <a:solidFill>
                  <a:schemeClr val="accent3">
                    <a:lumMod val="25000"/>
                  </a:schemeClr>
                </a:solidFill>
                <a:latin typeface="Abadi" panose="020B0604020104020204" pitchFamily="34" charset="0"/>
              </a:rPr>
              <a:t>Achieved high prediction accuracy with the best model.</a:t>
            </a:r>
          </a:p>
          <a:p>
            <a:pPr>
              <a:lnSpc>
                <a:spcPct val="100000"/>
              </a:lnSpc>
              <a:spcBef>
                <a:spcPts val="1400"/>
              </a:spcBef>
            </a:pPr>
            <a:r>
              <a:rPr lang="en-US" sz="2200" dirty="0">
                <a:solidFill>
                  <a:schemeClr val="accent3">
                    <a:lumMod val="25000"/>
                  </a:schemeClr>
                </a:solidFill>
                <a:latin typeface="Abadi" panose="020B0604020104020204" pitchFamily="34" charset="0"/>
              </a:rPr>
              <a:t>Insights showed that payload mass and launch site significantly influence landing success.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dashboards helped in understanding key factors, such as launch success by site and payload range.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5945" y="-142660"/>
            <a:ext cx="812641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7D34D39E-B003-D1E7-087E-79D6CDC17C70}"/>
              </a:ext>
            </a:extLst>
          </p:cNvPr>
          <p:cNvPicPr>
            <a:picLocks noChangeAspect="1"/>
          </p:cNvPicPr>
          <p:nvPr/>
        </p:nvPicPr>
        <p:blipFill>
          <a:blip r:embed="rId3"/>
          <a:stretch>
            <a:fillRect/>
          </a:stretch>
        </p:blipFill>
        <p:spPr>
          <a:xfrm>
            <a:off x="2862746" y="2700236"/>
            <a:ext cx="8595226" cy="278616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27432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B69D60D9-BDBF-6090-4666-745D33A5A33E}"/>
              </a:ext>
            </a:extLst>
          </p:cNvPr>
          <p:cNvPicPr>
            <a:picLocks noChangeAspect="1"/>
          </p:cNvPicPr>
          <p:nvPr/>
        </p:nvPicPr>
        <p:blipFill>
          <a:blip r:embed="rId3"/>
          <a:stretch>
            <a:fillRect/>
          </a:stretch>
        </p:blipFill>
        <p:spPr>
          <a:xfrm>
            <a:off x="3740700" y="1657102"/>
            <a:ext cx="7977452" cy="435133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C118999-2CD6-40F4-27B9-8C52DF5E46D3}"/>
              </a:ext>
            </a:extLst>
          </p:cNvPr>
          <p:cNvPicPr>
            <a:picLocks noChangeAspect="1"/>
          </p:cNvPicPr>
          <p:nvPr/>
        </p:nvPicPr>
        <p:blipFill>
          <a:blip r:embed="rId3"/>
          <a:stretch>
            <a:fillRect/>
          </a:stretch>
        </p:blipFill>
        <p:spPr>
          <a:xfrm>
            <a:off x="515364" y="2811593"/>
            <a:ext cx="10651163" cy="321398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6792913"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C605F84B-30CE-9198-0077-5AB7ABC726E1}"/>
              </a:ext>
            </a:extLst>
          </p:cNvPr>
          <p:cNvPicPr>
            <a:picLocks noChangeAspect="1"/>
          </p:cNvPicPr>
          <p:nvPr/>
        </p:nvPicPr>
        <p:blipFill>
          <a:blip r:embed="rId3"/>
          <a:stretch>
            <a:fillRect/>
          </a:stretch>
        </p:blipFill>
        <p:spPr>
          <a:xfrm>
            <a:off x="2389098" y="3399975"/>
            <a:ext cx="7697274" cy="277216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buNone/>
            </a:pP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a:t>
            </a:r>
            <a:r>
              <a:rPr lang="en-US" dirty="0">
                <a:solidFill>
                  <a:schemeClr val="tx1"/>
                </a:solidFill>
                <a:latin typeface="+mn-lt"/>
                <a:ea typeface="+mn-ea"/>
              </a:rPr>
              <a:t>All launch sites global map markers</a:t>
            </a:r>
            <a:r>
              <a:rPr lang="en-US" dirty="0">
                <a:solidFill>
                  <a:srgbClr val="0B49CB"/>
                </a:solidFill>
                <a:latin typeface="Abadi"/>
              </a:rPr>
              <a:t>&gt;</a:t>
            </a:r>
          </a:p>
        </p:txBody>
      </p:sp>
      <p:pic>
        <p:nvPicPr>
          <p:cNvPr id="6" name="Picture 5">
            <a:extLst>
              <a:ext uri="{FF2B5EF4-FFF2-40B4-BE49-F238E27FC236}">
                <a16:creationId xmlns:a16="http://schemas.microsoft.com/office/drawing/2014/main" id="{57509BD8-16E8-0FC1-9B4A-0906344E2EFF}"/>
              </a:ext>
            </a:extLst>
          </p:cNvPr>
          <p:cNvPicPr>
            <a:picLocks noChangeAspect="1"/>
          </p:cNvPicPr>
          <p:nvPr/>
        </p:nvPicPr>
        <p:blipFill>
          <a:blip r:embed="rId3"/>
          <a:stretch>
            <a:fillRect/>
          </a:stretch>
        </p:blipFill>
        <p:spPr>
          <a:xfrm>
            <a:off x="1341459" y="1700387"/>
            <a:ext cx="9509081" cy="292083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a:t>
            </a:r>
            <a:r>
              <a:rPr lang="en-US" sz="4000" dirty="0">
                <a:solidFill>
                  <a:schemeClr val="accent3">
                    <a:lumMod val="25000"/>
                  </a:schemeClr>
                </a:solidFill>
                <a:latin typeface="Abadi"/>
              </a:rPr>
              <a:t> color-labeled launch outcomes on the map </a:t>
            </a:r>
            <a:r>
              <a:rPr lang="en-US" dirty="0">
                <a:solidFill>
                  <a:srgbClr val="0B49CB"/>
                </a:solidFill>
                <a:latin typeface="Abadi"/>
              </a:rPr>
              <a:t>&gt;</a:t>
            </a:r>
          </a:p>
        </p:txBody>
      </p:sp>
      <p:pic>
        <p:nvPicPr>
          <p:cNvPr id="4" name="Picture 3">
            <a:extLst>
              <a:ext uri="{FF2B5EF4-FFF2-40B4-BE49-F238E27FC236}">
                <a16:creationId xmlns:a16="http://schemas.microsoft.com/office/drawing/2014/main" id="{1D27EE42-2B78-AC76-69BF-BBCA8B261724}"/>
              </a:ext>
            </a:extLst>
          </p:cNvPr>
          <p:cNvPicPr>
            <a:picLocks noChangeAspect="1"/>
          </p:cNvPicPr>
          <p:nvPr/>
        </p:nvPicPr>
        <p:blipFill>
          <a:blip r:embed="rId3"/>
          <a:stretch>
            <a:fillRect/>
          </a:stretch>
        </p:blipFill>
        <p:spPr>
          <a:xfrm>
            <a:off x="1520543" y="1933366"/>
            <a:ext cx="8004936" cy="349104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a:t>
            </a:r>
            <a:r>
              <a:rPr lang="en-US" sz="4000" dirty="0">
                <a:solidFill>
                  <a:schemeClr val="accent3">
                    <a:lumMod val="25000"/>
                  </a:schemeClr>
                </a:solidFill>
                <a:latin typeface="Abadi"/>
              </a:rPr>
              <a:t> launch site to its proximities such as railway, highway, coastline, with distance calculated and displayed </a:t>
            </a:r>
            <a:r>
              <a:rPr lang="en-US" dirty="0">
                <a:solidFill>
                  <a:srgbClr val="0B49CB"/>
                </a:solidFill>
                <a:latin typeface="Abadi"/>
              </a:rPr>
              <a:t>&gt;</a:t>
            </a:r>
          </a:p>
        </p:txBody>
      </p:sp>
      <p:pic>
        <p:nvPicPr>
          <p:cNvPr id="4" name="Picture 3">
            <a:extLst>
              <a:ext uri="{FF2B5EF4-FFF2-40B4-BE49-F238E27FC236}">
                <a16:creationId xmlns:a16="http://schemas.microsoft.com/office/drawing/2014/main" id="{3CDB1796-6A43-B4F8-6C04-F37DDB9B93FE}"/>
              </a:ext>
            </a:extLst>
          </p:cNvPr>
          <p:cNvPicPr>
            <a:picLocks noChangeAspect="1"/>
          </p:cNvPicPr>
          <p:nvPr/>
        </p:nvPicPr>
        <p:blipFill>
          <a:blip r:embed="rId3"/>
          <a:stretch>
            <a:fillRect/>
          </a:stretch>
        </p:blipFill>
        <p:spPr>
          <a:xfrm>
            <a:off x="2262753" y="1776182"/>
            <a:ext cx="7305594" cy="347742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All Sites</a:t>
            </a:r>
          </a:p>
        </p:txBody>
      </p:sp>
      <p:pic>
        <p:nvPicPr>
          <p:cNvPr id="4" name="Picture 3">
            <a:extLst>
              <a:ext uri="{FF2B5EF4-FFF2-40B4-BE49-F238E27FC236}">
                <a16:creationId xmlns:a16="http://schemas.microsoft.com/office/drawing/2014/main" id="{D3B11A24-78CE-283B-AFE3-FE166008D0B1}"/>
              </a:ext>
            </a:extLst>
          </p:cNvPr>
          <p:cNvPicPr>
            <a:picLocks noChangeAspect="1"/>
          </p:cNvPicPr>
          <p:nvPr/>
        </p:nvPicPr>
        <p:blipFill>
          <a:blip r:embed="rId3"/>
          <a:stretch>
            <a:fillRect/>
          </a:stretch>
        </p:blipFill>
        <p:spPr>
          <a:xfrm>
            <a:off x="893996" y="2197215"/>
            <a:ext cx="9745588" cy="397974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3"/>
            <a:ext cx="8991215" cy="330596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1600" dirty="0"/>
              <a:t>SpaceX Falcon 9’s reusability offers significant cost savings by landing the first stage of the rocket after launch. Predicting whether the Falcon 9 first-stage will land successfully is vital for cost estimation and launch efficiency.</a:t>
            </a: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a:spcBef>
                <a:spcPts val="1400"/>
              </a:spcBef>
            </a:pPr>
            <a:r>
              <a:rPr lang="en-US" sz="2200" dirty="0">
                <a:solidFill>
                  <a:schemeClr val="accent3">
                    <a:lumMod val="25000"/>
                  </a:schemeClr>
                </a:solidFill>
                <a:latin typeface="Abadi" panose="020B0604020104020204" pitchFamily="34" charset="0"/>
              </a:rPr>
              <a:t>What factors influence the successful landing of Falcon 9's first stage?</a:t>
            </a:r>
          </a:p>
          <a:p>
            <a:pPr>
              <a:spcBef>
                <a:spcPts val="1400"/>
              </a:spcBef>
            </a:pPr>
            <a:r>
              <a:rPr lang="en-US" sz="2200" dirty="0">
                <a:solidFill>
                  <a:schemeClr val="accent3">
                    <a:lumMod val="25000"/>
                  </a:schemeClr>
                </a:solidFill>
                <a:latin typeface="Abadi" panose="020B0604020104020204" pitchFamily="34" charset="0"/>
              </a:rPr>
              <a:t>How can machine learning models predict landing success?</a:t>
            </a:r>
          </a:p>
          <a:p>
            <a:pPr>
              <a:spcBef>
                <a:spcPts val="1400"/>
              </a:spcBef>
            </a:pPr>
            <a:r>
              <a:rPr lang="en-US" sz="2200" dirty="0">
                <a:solidFill>
                  <a:schemeClr val="accent3">
                    <a:lumMod val="25000"/>
                  </a:schemeClr>
                </a:solidFill>
                <a:latin typeface="Abadi" panose="020B0604020104020204" pitchFamily="34" charset="0"/>
              </a:rPr>
              <a:t>What role do attributes like payload mass, orbit type, and launch site play in landing success?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mn-lt"/>
                <a:ea typeface="+mn-ea"/>
              </a:rPr>
              <a:t>Launch site with the highest launch success ratio</a:t>
            </a:r>
            <a:endParaRPr lang="en-US" dirty="0">
              <a:solidFill>
                <a:srgbClr val="0B49CB"/>
              </a:solidFill>
              <a:latin typeface="Abadi"/>
            </a:endParaRPr>
          </a:p>
        </p:txBody>
      </p:sp>
      <p:pic>
        <p:nvPicPr>
          <p:cNvPr id="7" name="Picture 6">
            <a:extLst>
              <a:ext uri="{FF2B5EF4-FFF2-40B4-BE49-F238E27FC236}">
                <a16:creationId xmlns:a16="http://schemas.microsoft.com/office/drawing/2014/main" id="{1445322D-2F9C-945E-FC8B-4A329884883C}"/>
              </a:ext>
            </a:extLst>
          </p:cNvPr>
          <p:cNvPicPr>
            <a:picLocks noChangeAspect="1"/>
          </p:cNvPicPr>
          <p:nvPr/>
        </p:nvPicPr>
        <p:blipFill>
          <a:blip r:embed="rId3"/>
          <a:stretch>
            <a:fillRect/>
          </a:stretch>
        </p:blipFill>
        <p:spPr>
          <a:xfrm>
            <a:off x="3900978" y="1813998"/>
            <a:ext cx="7556994" cy="400897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a:t>
            </a:r>
            <a:r>
              <a:rPr lang="en-US" sz="4000" dirty="0">
                <a:solidFill>
                  <a:schemeClr val="accent3">
                    <a:lumMod val="25000"/>
                  </a:schemeClr>
                </a:solidFill>
                <a:latin typeface="Abadi" panose="020B0604020104020204" pitchFamily="34" charset="0"/>
              </a:rPr>
              <a:t> Payload vs. Launch Outcome scatter plot for all sites </a:t>
            </a:r>
            <a:r>
              <a:rPr lang="en-US" dirty="0">
                <a:solidFill>
                  <a:srgbClr val="0B49CB"/>
                </a:solidFill>
                <a:latin typeface="Abadi"/>
              </a:rPr>
              <a:t>&gt;</a:t>
            </a:r>
          </a:p>
        </p:txBody>
      </p:sp>
      <p:pic>
        <p:nvPicPr>
          <p:cNvPr id="7" name="Picture 6">
            <a:extLst>
              <a:ext uri="{FF2B5EF4-FFF2-40B4-BE49-F238E27FC236}">
                <a16:creationId xmlns:a16="http://schemas.microsoft.com/office/drawing/2014/main" id="{5DC77E0E-6954-5C7C-E916-1DA670463BF7}"/>
              </a:ext>
            </a:extLst>
          </p:cNvPr>
          <p:cNvPicPr>
            <a:picLocks noChangeAspect="1"/>
          </p:cNvPicPr>
          <p:nvPr/>
        </p:nvPicPr>
        <p:blipFill>
          <a:blip r:embed="rId3"/>
          <a:stretch>
            <a:fillRect/>
          </a:stretch>
        </p:blipFill>
        <p:spPr>
          <a:xfrm>
            <a:off x="1338618" y="1851967"/>
            <a:ext cx="9514764" cy="315406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986A26EE-40A7-1F7D-2CD8-238F15F58827}"/>
              </a:ext>
            </a:extLst>
          </p:cNvPr>
          <p:cNvPicPr>
            <a:picLocks noChangeAspect="1"/>
          </p:cNvPicPr>
          <p:nvPr/>
        </p:nvPicPr>
        <p:blipFill>
          <a:blip r:embed="rId3"/>
          <a:stretch>
            <a:fillRect/>
          </a:stretch>
        </p:blipFill>
        <p:spPr>
          <a:xfrm>
            <a:off x="770011" y="3233710"/>
            <a:ext cx="8860257" cy="48958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356461" y="1889040"/>
            <a:ext cx="4602997"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4DAF76B0-A855-0A9E-B4F2-DBAA2C6CD880}"/>
              </a:ext>
            </a:extLst>
          </p:cNvPr>
          <p:cNvPicPr>
            <a:picLocks noChangeAspect="1"/>
          </p:cNvPicPr>
          <p:nvPr/>
        </p:nvPicPr>
        <p:blipFill>
          <a:blip r:embed="rId3"/>
          <a:stretch>
            <a:fillRect/>
          </a:stretch>
        </p:blipFill>
        <p:spPr>
          <a:xfrm>
            <a:off x="6027811" y="1784426"/>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0" y="1874838"/>
            <a:ext cx="8172450" cy="4351337"/>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Higher flight numbers at a launch site correlate with a greater launch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has consistently increased from 2013 to 2020.</a:t>
            </a:r>
          </a:p>
          <a:p>
            <a:pPr>
              <a:lnSpc>
                <a:spcPct val="100000"/>
              </a:lnSpc>
              <a:spcBef>
                <a:spcPts val="1400"/>
              </a:spcBef>
            </a:pPr>
            <a:r>
              <a:rPr lang="en-US" sz="2200" dirty="0">
                <a:solidFill>
                  <a:schemeClr val="accent3">
                    <a:lumMod val="25000"/>
                  </a:schemeClr>
                </a:solidFill>
                <a:latin typeface="Abadi" panose="020B0604020104020204" pitchFamily="34" charset="0"/>
              </a:rPr>
              <a:t>Orbits like ES-L1, GEO, HEO, SSO, and VLEO achieved the highest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KSC LC-39A led in the number of successful launches across all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emerged as the best-performing machine learning model for predicting success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By combining factors like payload mass and orbital type with launch site data, we can further refine predictions for Falcon 9's first-stage landing success, potentially optimizing launch site and mission planning for cost efficiency.</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Picture 2">
            <a:extLst>
              <a:ext uri="{FF2B5EF4-FFF2-40B4-BE49-F238E27FC236}">
                <a16:creationId xmlns:a16="http://schemas.microsoft.com/office/drawing/2014/main" id="{6C3957BC-5AF9-6675-84F2-9FF5C1F7537B}"/>
              </a:ext>
            </a:extLst>
          </p:cNvPr>
          <p:cNvPicPr>
            <a:picLocks noChangeAspect="1"/>
          </p:cNvPicPr>
          <p:nvPr/>
        </p:nvPicPr>
        <p:blipFill>
          <a:blip r:embed="rId4"/>
          <a:stretch>
            <a:fillRect/>
          </a:stretch>
        </p:blipFill>
        <p:spPr>
          <a:xfrm>
            <a:off x="4878037" y="1598265"/>
            <a:ext cx="6407574" cy="3916741"/>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10327"/>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the SpaceX API and web scraping Falcon 9 launch records from Wikipedia.</a:t>
            </a:r>
          </a:p>
          <a:p>
            <a:pPr marL="228600" lvl="1">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Cleaned the data by normalizing JSON from the API and handling missing values, such as replacing null payload mass with mean values.</a:t>
            </a:r>
          </a:p>
          <a:p>
            <a:pPr marL="228600" lvl="1">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marL="228600" lvl="1">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marL="228600" lvl="1">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API Collection:</a:t>
            </a:r>
          </a:p>
          <a:p>
            <a:pPr>
              <a:lnSpc>
                <a:spcPct val="100000"/>
              </a:lnSpc>
              <a:spcBef>
                <a:spcPts val="1400"/>
              </a:spcBef>
            </a:pPr>
            <a:r>
              <a:rPr lang="en-US" sz="1600" dirty="0">
                <a:solidFill>
                  <a:schemeClr val="accent3">
                    <a:lumMod val="25000"/>
                  </a:schemeClr>
                </a:solidFill>
                <a:latin typeface="Abadi" panose="020B0604020104020204" pitchFamily="34" charset="0"/>
              </a:rPr>
              <a:t>Used the SpaceX REST API (https://api.spacexdata.com/v4/launches/past) to gather historical launch data.</a:t>
            </a:r>
          </a:p>
          <a:p>
            <a:pPr>
              <a:lnSpc>
                <a:spcPct val="100000"/>
              </a:lnSpc>
              <a:spcBef>
                <a:spcPts val="1400"/>
              </a:spcBef>
            </a:pPr>
            <a:r>
              <a:rPr lang="en-US" sz="1600" dirty="0">
                <a:solidFill>
                  <a:schemeClr val="accent3">
                    <a:lumMod val="25000"/>
                  </a:schemeClr>
                </a:solidFill>
                <a:latin typeface="Abadi" panose="020B0604020104020204" pitchFamily="34" charset="0"/>
              </a:rPr>
              <a:t>Sent a GET request and normalized the JSON response to a Pandas </a:t>
            </a:r>
            <a:r>
              <a:rPr lang="en-US" sz="1600" dirty="0" err="1">
                <a:solidFill>
                  <a:schemeClr val="accent3">
                    <a:lumMod val="25000"/>
                  </a:schemeClr>
                </a:solidFill>
                <a:latin typeface="Abadi" panose="020B0604020104020204" pitchFamily="34" charset="0"/>
              </a:rPr>
              <a:t>DataFrame</a:t>
            </a:r>
            <a:r>
              <a:rPr lang="en-US" sz="16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Web Scraping:</a:t>
            </a:r>
          </a:p>
          <a:p>
            <a:pPr>
              <a:lnSpc>
                <a:spcPct val="100000"/>
              </a:lnSpc>
              <a:spcBef>
                <a:spcPts val="1400"/>
              </a:spcBef>
            </a:pPr>
            <a:r>
              <a:rPr lang="en-US" sz="1600" dirty="0">
                <a:solidFill>
                  <a:schemeClr val="accent3">
                    <a:lumMod val="25000"/>
                  </a:schemeClr>
                </a:solidFill>
                <a:latin typeface="Abadi" panose="020B0604020104020204" pitchFamily="34" charset="0"/>
              </a:rPr>
              <a:t>Scraped Falcon 9 and Falcon Heavy launch records from the Wikipedia page using </a:t>
            </a:r>
            <a:r>
              <a:rPr lang="en-US" sz="1600" dirty="0" err="1">
                <a:solidFill>
                  <a:schemeClr val="accent3">
                    <a:lumMod val="25000"/>
                  </a:schemeClr>
                </a:solidFill>
                <a:latin typeface="Abadi" panose="020B0604020104020204" pitchFamily="34" charset="0"/>
              </a:rPr>
              <a:t>BeautifulSoup</a:t>
            </a:r>
            <a:r>
              <a:rPr lang="en-US" sz="1600" dirty="0">
                <a:solidFill>
                  <a:schemeClr val="accent3">
                    <a:lumMod val="25000"/>
                  </a:schemeClr>
                </a:solidFill>
                <a:latin typeface="Abadi" panose="020B0604020104020204" pitchFamily="34" charset="0"/>
              </a:rPr>
              <a:t>.</a:t>
            </a:r>
          </a:p>
          <a:p>
            <a:pPr>
              <a:lnSpc>
                <a:spcPct val="100000"/>
              </a:lnSpc>
              <a:spcBef>
                <a:spcPts val="1400"/>
              </a:spcBef>
            </a:pPr>
            <a:r>
              <a:rPr lang="en-US" sz="1600" dirty="0">
                <a:solidFill>
                  <a:schemeClr val="accent3">
                    <a:lumMod val="25000"/>
                  </a:schemeClr>
                </a:solidFill>
                <a:latin typeface="Abadi" panose="020B0604020104020204" pitchFamily="34" charset="0"/>
              </a:rPr>
              <a:t>Parsed the HTML tables and converted them into a </a:t>
            </a:r>
            <a:r>
              <a:rPr lang="en-US" sz="1600" dirty="0" err="1">
                <a:solidFill>
                  <a:schemeClr val="accent3">
                    <a:lumMod val="25000"/>
                  </a:schemeClr>
                </a:solidFill>
                <a:latin typeface="Abadi" panose="020B0604020104020204" pitchFamily="34" charset="0"/>
              </a:rPr>
              <a:t>DataFrame</a:t>
            </a:r>
            <a:r>
              <a:rPr lang="en-US" sz="1600" dirty="0">
                <a:solidFill>
                  <a:schemeClr val="accent3">
                    <a:lumMod val="25000"/>
                  </a:schemeClr>
                </a:solidFill>
                <a:latin typeface="Abadi" panose="020B0604020104020204" pitchFamily="34" charset="0"/>
              </a:rPr>
              <a:t> for further analysis.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31000"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800225"/>
            <a:ext cx="4640263" cy="4225925"/>
          </a:xfrm>
          <a:prstGeom prst="rect">
            <a:avLst/>
          </a:prstGeom>
        </p:spPr>
        <p:txBody>
          <a:bodyPr vert="horz" lIns="91440" tIns="45720" rIns="91440" bIns="45720" rtlCol="0" anchor="t">
            <a:normAutofit fontScale="85000" lnSpcReduction="20000"/>
          </a:bodyPr>
          <a:lstStyle/>
          <a:p>
            <a:pPr>
              <a:lnSpc>
                <a:spcPct val="100000"/>
              </a:lnSpc>
              <a:spcBef>
                <a:spcPts val="1400"/>
              </a:spcBef>
            </a:pPr>
            <a:r>
              <a:rPr lang="en-US" sz="2200" dirty="0">
                <a:solidFill>
                  <a:schemeClr val="accent3">
                    <a:lumMod val="25000"/>
                  </a:schemeClr>
                </a:solidFill>
                <a:latin typeface="Abadi"/>
              </a:rPr>
              <a:t>In the API collection lab, the SpaceX API was used to gather past launch data by making a GET request to the endpoint api.spacexdata.com/v4/launches/past. The data was returned as a JSON object, which was then normalized using the </a:t>
            </a:r>
            <a:r>
              <a:rPr lang="en-US" sz="2200" dirty="0" err="1">
                <a:solidFill>
                  <a:schemeClr val="accent3">
                    <a:lumMod val="25000"/>
                  </a:schemeClr>
                </a:solidFill>
                <a:latin typeface="Abadi"/>
              </a:rPr>
              <a:t>json_normalize</a:t>
            </a:r>
            <a:r>
              <a:rPr lang="en-US" sz="2200" dirty="0">
                <a:solidFill>
                  <a:schemeClr val="accent3">
                    <a:lumMod val="25000"/>
                  </a:schemeClr>
                </a:solidFill>
                <a:latin typeface="Abadi"/>
              </a:rPr>
              <a:t> function to create a flat table.</a:t>
            </a:r>
          </a:p>
          <a:p>
            <a:pPr>
              <a:lnSpc>
                <a:spcPct val="100000"/>
              </a:lnSpc>
              <a:spcBef>
                <a:spcPts val="1400"/>
              </a:spcBef>
            </a:pPr>
            <a:r>
              <a:rPr lang="en-US" sz="2200" dirty="0">
                <a:solidFill>
                  <a:schemeClr val="accent3">
                    <a:lumMod val="25000"/>
                  </a:schemeClr>
                </a:solidFill>
                <a:latin typeface="Abadi" panose="020B0604020104020204" pitchFamily="34" charset="0"/>
              </a:rPr>
              <a:t>The dataset was cleaned and transformed, with additional data collected using specific API endpoints (e.g., capsules, cores) to fill in missing details such as rocket IDs and landing specifications. This data was then preprocessed for further analysis.</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8" name="Picture 7">
            <a:extLst>
              <a:ext uri="{FF2B5EF4-FFF2-40B4-BE49-F238E27FC236}">
                <a16:creationId xmlns:a16="http://schemas.microsoft.com/office/drawing/2014/main" id="{9FA1EE3E-A2B5-C74A-E0CD-3073900D88B0}"/>
              </a:ext>
            </a:extLst>
          </p:cNvPr>
          <p:cNvPicPr>
            <a:picLocks noChangeAspect="1"/>
          </p:cNvPicPr>
          <p:nvPr/>
        </p:nvPicPr>
        <p:blipFill>
          <a:blip r:embed="rId3"/>
          <a:stretch>
            <a:fillRect/>
          </a:stretch>
        </p:blipFill>
        <p:spPr>
          <a:xfrm>
            <a:off x="5844784" y="1483046"/>
            <a:ext cx="5591955" cy="494416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792288"/>
            <a:ext cx="3932238" cy="3811587"/>
          </a:xfrm>
          <a:prstGeom prst="rect">
            <a:avLst/>
          </a:prstGeom>
        </p:spPr>
        <p:txBody>
          <a:bodyPr lIns="91440" tIns="45720" rIns="91440" bIns="45720" anchor="t">
            <a:noAutofit/>
          </a:bodyPr>
          <a:lstStyle/>
          <a:p>
            <a:pPr>
              <a:lnSpc>
                <a:spcPct val="100000"/>
              </a:lnSpc>
              <a:spcBef>
                <a:spcPts val="1400"/>
              </a:spcBef>
            </a:pPr>
            <a:r>
              <a:rPr lang="en-US" sz="1600" dirty="0">
                <a:solidFill>
                  <a:schemeClr val="accent3">
                    <a:lumMod val="25000"/>
                  </a:schemeClr>
                </a:solidFill>
                <a:latin typeface="Abadi"/>
              </a:rPr>
              <a:t>In the web scraping lab, Falcon 9 launch data was collected by extracting tables from the Wikipedia page "List of Falcon 9 and Falcon Heavy launches." Using Python's </a:t>
            </a:r>
            <a:r>
              <a:rPr lang="en-US" sz="1600" dirty="0" err="1">
                <a:solidFill>
                  <a:schemeClr val="accent3">
                    <a:lumMod val="25000"/>
                  </a:schemeClr>
                </a:solidFill>
                <a:latin typeface="Abadi"/>
              </a:rPr>
              <a:t>BeautifulSoup</a:t>
            </a:r>
            <a:r>
              <a:rPr lang="en-US" sz="1600" dirty="0">
                <a:solidFill>
                  <a:schemeClr val="accent3">
                    <a:lumMod val="25000"/>
                  </a:schemeClr>
                </a:solidFill>
                <a:latin typeface="Abadi"/>
              </a:rPr>
              <a:t> package, the relevant HTML tables were scraped, parsed, and converted into a Pandas </a:t>
            </a:r>
            <a:r>
              <a:rPr lang="en-US" sz="1600" dirty="0" err="1">
                <a:solidFill>
                  <a:schemeClr val="accent3">
                    <a:lumMod val="25000"/>
                  </a:schemeClr>
                </a:solidFill>
                <a:latin typeface="Abadi"/>
              </a:rPr>
              <a:t>dataframe</a:t>
            </a:r>
            <a:r>
              <a:rPr lang="en-US" sz="1600" dirty="0">
                <a:solidFill>
                  <a:schemeClr val="accent3">
                    <a:lumMod val="25000"/>
                  </a:schemeClr>
                </a:solidFill>
                <a:latin typeface="Abadi"/>
              </a:rPr>
              <a:t> for further analysis. </a:t>
            </a:r>
            <a:endParaRPr lang="en-US" sz="16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rPr>
              <a:t>This data was then cleaned and processed to include only the relevant Falcon 9 launch records, preparing it for visualization and predictive modeling in later stages of the project.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7" name="Picture 6">
            <a:extLst>
              <a:ext uri="{FF2B5EF4-FFF2-40B4-BE49-F238E27FC236}">
                <a16:creationId xmlns:a16="http://schemas.microsoft.com/office/drawing/2014/main" id="{E5A6D0FC-D3B9-A6BC-F8C2-1812848A785A}"/>
              </a:ext>
            </a:extLst>
          </p:cNvPr>
          <p:cNvPicPr>
            <a:picLocks noChangeAspect="1"/>
          </p:cNvPicPr>
          <p:nvPr/>
        </p:nvPicPr>
        <p:blipFill>
          <a:blip r:embed="rId3"/>
          <a:stretch>
            <a:fillRect/>
          </a:stretch>
        </p:blipFill>
        <p:spPr>
          <a:xfrm>
            <a:off x="5301698" y="1469841"/>
            <a:ext cx="6678127" cy="4542527"/>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360</TotalTime>
  <Words>1685</Words>
  <Application>Microsoft Office PowerPoint</Application>
  <PresentationFormat>Widescreen</PresentationFormat>
  <Paragraphs>205</Paragraphs>
  <Slides>47</Slides>
  <Notes>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47</vt:i4>
      </vt:variant>
    </vt:vector>
  </HeadingPairs>
  <TitlesOfParts>
    <vt:vector size="55" baseType="lpstr">
      <vt:lpstr>Abadi</vt:lpstr>
      <vt:lpstr>Arial</vt:lpstr>
      <vt:lpstr>Calibri</vt:lpstr>
      <vt:lpstr>Century Gothic</vt:lpstr>
      <vt:lpstr>IBM Plex Mono SemiBold</vt:lpstr>
      <vt:lpstr>Wingdings 3</vt:lpstr>
      <vt:lpstr>Custom Design</vt:lpstr>
      <vt:lpstr>Slice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maali 333</cp:lastModifiedBy>
  <cp:revision>200</cp:revision>
  <dcterms:created xsi:type="dcterms:W3CDTF">2021-04-29T18:58:34Z</dcterms:created>
  <dcterms:modified xsi:type="dcterms:W3CDTF">2025-02-23T18:25:18Z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